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1" r:id="rId2"/>
    <p:sldId id="264" r:id="rId3"/>
    <p:sldId id="263" r:id="rId4"/>
    <p:sldId id="270" r:id="rId5"/>
    <p:sldId id="274" r:id="rId6"/>
    <p:sldId id="278" r:id="rId7"/>
    <p:sldId id="266" r:id="rId8"/>
    <p:sldId id="279" r:id="rId9"/>
    <p:sldId id="275" r:id="rId10"/>
    <p:sldId id="265" r:id="rId11"/>
    <p:sldId id="280" r:id="rId12"/>
    <p:sldId id="282" r:id="rId13"/>
    <p:sldId id="283" r:id="rId14"/>
    <p:sldId id="285" r:id="rId15"/>
    <p:sldId id="267" r:id="rId16"/>
    <p:sldId id="286" r:id="rId17"/>
    <p:sldId id="287" r:id="rId18"/>
    <p:sldId id="288" r:id="rId19"/>
    <p:sldId id="292" r:id="rId20"/>
    <p:sldId id="289" r:id="rId21"/>
    <p:sldId id="291" r:id="rId22"/>
    <p:sldId id="276" r:id="rId23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5"/>
    </p:embeddedFont>
    <p:embeddedFont>
      <p:font typeface="方正粗黑宋简体" panose="02000000000000000000" pitchFamily="2" charset="-122"/>
      <p:regular r:id="rId26"/>
    </p:embeddedFont>
    <p:embeddedFont>
      <p:font typeface="汉真广标" panose="02010600030101010101" charset="-122"/>
      <p:regular r:id="rId27"/>
    </p:embeddedFont>
    <p:embeddedFont>
      <p:font typeface="黑体" panose="02010609060101010101" pitchFamily="49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微软雅黑" panose="020B0503020204020204" pitchFamily="34" charset="-122"/>
      <p:regular r:id="rId35"/>
      <p:bold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824" userDrawn="1">
          <p15:clr>
            <a:srgbClr val="A4A3A4"/>
          </p15:clr>
        </p15:guide>
        <p15:guide id="3" pos="6879" userDrawn="1">
          <p15:clr>
            <a:srgbClr val="A4A3A4"/>
          </p15:clr>
        </p15:guide>
        <p15:guide id="4" orient="horz" pos="777" userDrawn="1">
          <p15:clr>
            <a:srgbClr val="A4A3A4"/>
          </p15:clr>
        </p15:guide>
        <p15:guide id="5" orient="horz" pos="3748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orient="horz" pos="4178" userDrawn="1">
          <p15:clr>
            <a:srgbClr val="A4A3A4"/>
          </p15:clr>
        </p15:guide>
        <p15:guide id="10" pos="1799" userDrawn="1">
          <p15:clr>
            <a:srgbClr val="A4A3A4"/>
          </p15:clr>
        </p15:guide>
        <p15:guide id="11" pos="58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C20"/>
    <a:srgbClr val="FCD920"/>
    <a:srgbClr val="E53B51"/>
    <a:srgbClr val="3CB5B5"/>
    <a:srgbClr val="97DFDD"/>
    <a:srgbClr val="FDE673"/>
    <a:srgbClr val="EF8592"/>
    <a:srgbClr val="F17C67"/>
    <a:srgbClr val="F23C13"/>
    <a:srgbClr val="F2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44" y="124"/>
      </p:cViewPr>
      <p:guideLst>
        <p:guide orient="horz" pos="2160"/>
        <p:guide pos="824"/>
        <p:guide pos="6879"/>
        <p:guide orient="horz" pos="777"/>
        <p:guide orient="horz" pos="3748"/>
        <p:guide pos="3840"/>
        <p:guide orient="horz" pos="4178"/>
        <p:guide pos="1799"/>
        <p:guide pos="585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FE113-1B1D-41B4-A472-281E04DC6039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4D128-87D7-4535-A515-1D346FAD30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114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74D128-87D7-4535-A515-1D346FAD30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76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9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663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54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0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29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32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605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19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289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889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DE0FF-5E28-44D9-A4CC-3A529D7D22E3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2219E-3858-40AD-8C43-E91F614BAF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28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99154" y="2041857"/>
            <a:ext cx="676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415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互联网数据库开发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3057232" y="6419111"/>
            <a:ext cx="935990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‘小组’小组        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2023/2/12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14980" y="10841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4994834" y="539852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ED03C2B-B9AE-E02C-2FCD-210D322670F3}"/>
              </a:ext>
            </a:extLst>
          </p:cNvPr>
          <p:cNvSpPr txBox="1"/>
          <p:nvPr/>
        </p:nvSpPr>
        <p:spPr>
          <a:xfrm>
            <a:off x="4405847" y="3821782"/>
            <a:ext cx="67632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4158"/>
                </a:solidFill>
                <a:latin typeface="方正粗黑宋简体" panose="02000000000000000000" pitchFamily="2" charset="-122"/>
                <a:ea typeface="方正粗黑宋简体" panose="02000000000000000000" pitchFamily="2" charset="-122"/>
              </a:rPr>
              <a:t>项目展示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93EF811-C83A-0A13-8670-40A68F4C09E7}"/>
              </a:ext>
            </a:extLst>
          </p:cNvPr>
          <p:cNvSpPr txBox="1"/>
          <p:nvPr/>
        </p:nvSpPr>
        <p:spPr>
          <a:xfrm>
            <a:off x="9594044" y="5459972"/>
            <a:ext cx="9359901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组长：郭   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2011431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组员：陈睿颖（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2013544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林雨豪（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2012516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赵一名（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2013922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4940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387E91-EAA8-2533-6B25-BF56EFBC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091" y="939252"/>
            <a:ext cx="9195142" cy="521909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60E084C-4DE7-09B1-A129-E4F291BDF986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ACE38D66-B32B-E850-88DE-3CD632F3E943}"/>
              </a:ext>
            </a:extLst>
          </p:cNvPr>
          <p:cNvSpPr/>
          <p:nvPr/>
        </p:nvSpPr>
        <p:spPr>
          <a:xfrm rot="19647698" flipH="1">
            <a:off x="4302266" y="4711491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D0C40-61BA-3423-C78A-C75863B1C4A0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A54CE-3E07-6158-E4D8-484393588AC3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</p:spTree>
    <p:extLst>
      <p:ext uri="{BB962C8B-B14F-4D97-AF65-F5344CB8AC3E}">
        <p14:creationId xmlns:p14="http://schemas.microsoft.com/office/powerpoint/2010/main" val="226471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0E084C-4DE7-09B1-A129-E4F291BDF986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ACE38D66-B32B-E850-88DE-3CD632F3E943}"/>
              </a:ext>
            </a:extLst>
          </p:cNvPr>
          <p:cNvSpPr/>
          <p:nvPr/>
        </p:nvSpPr>
        <p:spPr>
          <a:xfrm rot="19647698" flipH="1">
            <a:off x="4302266" y="4711491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D0C40-61BA-3423-C78A-C75863B1C4A0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A54CE-3E07-6158-E4D8-484393588AC3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70B2CC-CE1B-87C7-4933-D3FC91AD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22" y="1471133"/>
            <a:ext cx="7253577" cy="41170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0E96710-3F55-35BA-445E-AEAF8BAF69B1}"/>
              </a:ext>
            </a:extLst>
          </p:cNvPr>
          <p:cNvSpPr txBox="1"/>
          <p:nvPr/>
        </p:nvSpPr>
        <p:spPr>
          <a:xfrm>
            <a:off x="7626926" y="5534891"/>
            <a:ext cx="4461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页面包含大轮播图，展示团队及网站信息；</a:t>
            </a:r>
            <a:endParaRPr lang="en-US" altLang="zh-CN" b="1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时间线梳理，一览俄乌战争进展</a:t>
            </a:r>
          </a:p>
        </p:txBody>
      </p:sp>
    </p:spTree>
    <p:extLst>
      <p:ext uri="{BB962C8B-B14F-4D97-AF65-F5344CB8AC3E}">
        <p14:creationId xmlns:p14="http://schemas.microsoft.com/office/powerpoint/2010/main" val="30512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0E084C-4DE7-09B1-A129-E4F291BDF986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ACE38D66-B32B-E850-88DE-3CD632F3E943}"/>
              </a:ext>
            </a:extLst>
          </p:cNvPr>
          <p:cNvSpPr/>
          <p:nvPr/>
        </p:nvSpPr>
        <p:spPr>
          <a:xfrm rot="19647698" flipH="1">
            <a:off x="4302266" y="4711491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D0C40-61BA-3423-C78A-C75863B1C4A0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A54CE-3E07-6158-E4D8-484393588AC3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A7E88-0010-057C-1BB7-1DE171D98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19" y="1248421"/>
            <a:ext cx="8292670" cy="47068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83E850-FA20-1336-7C36-51ACEDF9FEC7}"/>
              </a:ext>
            </a:extLst>
          </p:cNvPr>
          <p:cNvSpPr/>
          <p:nvPr/>
        </p:nvSpPr>
        <p:spPr>
          <a:xfrm>
            <a:off x="2658897" y="1902056"/>
            <a:ext cx="1101437" cy="3587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326ABE-7A9F-E2A1-6252-480A4D008363}"/>
              </a:ext>
            </a:extLst>
          </p:cNvPr>
          <p:cNvSpPr/>
          <p:nvPr/>
        </p:nvSpPr>
        <p:spPr>
          <a:xfrm>
            <a:off x="7798933" y="1638820"/>
            <a:ext cx="1587522" cy="8757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2AB554-3ACF-3B79-5319-149B6F0EC7E5}"/>
              </a:ext>
            </a:extLst>
          </p:cNvPr>
          <p:cNvSpPr/>
          <p:nvPr/>
        </p:nvSpPr>
        <p:spPr>
          <a:xfrm>
            <a:off x="7798933" y="2639683"/>
            <a:ext cx="1587522" cy="144740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3E2C29-2C1D-109F-BAB0-888798E5D41B}"/>
              </a:ext>
            </a:extLst>
          </p:cNvPr>
          <p:cNvSpPr txBox="1"/>
          <p:nvPr/>
        </p:nvSpPr>
        <p:spPr>
          <a:xfrm>
            <a:off x="134071" y="1753544"/>
            <a:ext cx="1773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点击标题切换至新闻页面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A2392AE-4DDC-00A8-8AAE-78C78177F823}"/>
              </a:ext>
            </a:extLst>
          </p:cNvPr>
          <p:cNvSpPr txBox="1"/>
          <p:nvPr/>
        </p:nvSpPr>
        <p:spPr>
          <a:xfrm>
            <a:off x="10141528" y="1638820"/>
            <a:ext cx="177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提供针对新闻标题的模糊搜索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6C57E07-9342-7377-7C8B-193CA5641D6C}"/>
              </a:ext>
            </a:extLst>
          </p:cNvPr>
          <p:cNvSpPr txBox="1"/>
          <p:nvPr/>
        </p:nvSpPr>
        <p:spPr>
          <a:xfrm>
            <a:off x="10141528" y="2967335"/>
            <a:ext cx="177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标签云展示，点击标签可对文章进行筛选</a:t>
            </a:r>
          </a:p>
        </p:txBody>
      </p:sp>
    </p:spTree>
    <p:extLst>
      <p:ext uri="{BB962C8B-B14F-4D97-AF65-F5344CB8AC3E}">
        <p14:creationId xmlns:p14="http://schemas.microsoft.com/office/powerpoint/2010/main" val="2587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0E084C-4DE7-09B1-A129-E4F291BDF986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26">
            <a:extLst>
              <a:ext uri="{FF2B5EF4-FFF2-40B4-BE49-F238E27FC236}">
                <a16:creationId xmlns:a16="http://schemas.microsoft.com/office/drawing/2014/main" id="{ACE38D66-B32B-E850-88DE-3CD632F3E943}"/>
              </a:ext>
            </a:extLst>
          </p:cNvPr>
          <p:cNvSpPr/>
          <p:nvPr/>
        </p:nvSpPr>
        <p:spPr>
          <a:xfrm rot="19647698" flipH="1">
            <a:off x="4302266" y="4711491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D0C40-61BA-3423-C78A-C75863B1C4A0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A54CE-3E07-6158-E4D8-484393588AC3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56F753-A412-99F7-E301-1CF511A1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823" y="1018309"/>
            <a:ext cx="8147196" cy="462428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00DE761-6A89-429D-C00B-8FAE473F6538}"/>
              </a:ext>
            </a:extLst>
          </p:cNvPr>
          <p:cNvSpPr/>
          <p:nvPr/>
        </p:nvSpPr>
        <p:spPr>
          <a:xfrm>
            <a:off x="7480279" y="3723929"/>
            <a:ext cx="1601376" cy="186638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8FB34A-D21A-6A47-4D98-62E53A948A7F}"/>
              </a:ext>
            </a:extLst>
          </p:cNvPr>
          <p:cNvSpPr txBox="1"/>
          <p:nvPr/>
        </p:nvSpPr>
        <p:spPr>
          <a:xfrm>
            <a:off x="9972275" y="4370442"/>
            <a:ext cx="1773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展示最新回复内容、文章标题、作者</a:t>
            </a:r>
          </a:p>
        </p:txBody>
      </p:sp>
    </p:spTree>
    <p:extLst>
      <p:ext uri="{BB962C8B-B14F-4D97-AF65-F5344CB8AC3E}">
        <p14:creationId xmlns:p14="http://schemas.microsoft.com/office/powerpoint/2010/main" val="325292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60E084C-4DE7-09B1-A129-E4F291BDF986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3D0C40-61BA-3423-C78A-C75863B1C4A0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5AA54CE-3E07-6158-E4D8-484393588AC3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内容页面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94B73DD-1499-E372-2D1A-CE6CFE98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36" y="1422052"/>
            <a:ext cx="8513072" cy="483195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2399B65-029F-D3BB-10C6-1C756254C36D}"/>
              </a:ext>
            </a:extLst>
          </p:cNvPr>
          <p:cNvSpPr/>
          <p:nvPr/>
        </p:nvSpPr>
        <p:spPr>
          <a:xfrm>
            <a:off x="3096491" y="3913909"/>
            <a:ext cx="5202382" cy="164176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BA0056-94AD-C1E9-DAC3-AC0B4A95EE45}"/>
              </a:ext>
            </a:extLst>
          </p:cNvPr>
          <p:cNvSpPr txBox="1"/>
          <p:nvPr/>
        </p:nvSpPr>
        <p:spPr>
          <a:xfrm>
            <a:off x="401360" y="4509656"/>
            <a:ext cx="236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点击‘发表评论’后，</a:t>
            </a:r>
            <a:endParaRPr lang="en-US" altLang="zh-CN" dirty="0"/>
          </a:p>
          <a:p>
            <a:r>
              <a:rPr lang="zh-CN" altLang="en-US" dirty="0"/>
              <a:t>提交至后台审核</a:t>
            </a:r>
          </a:p>
        </p:txBody>
      </p:sp>
    </p:spTree>
    <p:extLst>
      <p:ext uri="{BB962C8B-B14F-4D97-AF65-F5344CB8AC3E}">
        <p14:creationId xmlns:p14="http://schemas.microsoft.com/office/powerpoint/2010/main" val="21292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2"/>
          <a:srcRect l="78913" t="20919" r="-904" b="1597"/>
          <a:stretch/>
        </p:blipFill>
        <p:spPr>
          <a:xfrm>
            <a:off x="6096000" y="1006168"/>
            <a:ext cx="187680" cy="56108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8428978" y="2691216"/>
            <a:ext cx="46990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845102" y="4479001"/>
            <a:ext cx="3320651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注册页面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格式、用户名重复、密码过短的检查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1724073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3809256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6938952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9024135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175C36-ED15-0DC6-6D17-5174E60D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94" y="1772366"/>
            <a:ext cx="4180609" cy="24684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EDD589-946D-AE6D-3C13-93A47A04E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94" y="3562312"/>
            <a:ext cx="3693612" cy="25774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注册页面</a:t>
            </a:r>
          </a:p>
        </p:txBody>
      </p:sp>
    </p:spTree>
    <p:extLst>
      <p:ext uri="{BB962C8B-B14F-4D97-AF65-F5344CB8AC3E}">
        <p14:creationId xmlns:p14="http://schemas.microsoft.com/office/powerpoint/2010/main" val="23619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8428978" y="2691216"/>
            <a:ext cx="4699008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登录页面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1724073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3809256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6938952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9024135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D1D990-8BFB-9D69-7821-03996BD96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1" y="898758"/>
            <a:ext cx="4621214" cy="262296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88D9BAC-1F95-B41B-6802-9194E1D78C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86" y="898758"/>
            <a:ext cx="4621214" cy="26229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2530EA-19E7-81B9-74B5-7A60DB64B7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1" y="3701751"/>
            <a:ext cx="4621214" cy="26229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7F76A96-F0BD-8188-5004-661EA2B04C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86" y="3703538"/>
            <a:ext cx="4621214" cy="26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1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2124794" y="5739214"/>
            <a:ext cx="7303224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均以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GridView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形式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展示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dataprovider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’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获取的数据，简洁明确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1724073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3809256" y="417941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6938952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9024135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8D9BAC-1F95-B41B-6802-9194E1D78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73" y="842744"/>
            <a:ext cx="8525584" cy="48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5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119395" y="5315380"/>
            <a:ext cx="3584213" cy="528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‘未审核’状态，突出显示</a:t>
            </a:r>
          </a:p>
        </p:txBody>
      </p:sp>
      <p:sp>
        <p:nvSpPr>
          <p:cNvPr id="28" name="任意多边形 27"/>
          <p:cNvSpPr/>
          <p:nvPr/>
        </p:nvSpPr>
        <p:spPr>
          <a:xfrm>
            <a:off x="1446983" y="5516378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3532166" y="5516378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6938952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9024135" y="593543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8D9BAC-1F95-B41B-6802-9194E1D78C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1" t="13719" r="5404" b="46169"/>
          <a:stretch/>
        </p:blipFill>
        <p:spPr>
          <a:xfrm>
            <a:off x="276670" y="2235722"/>
            <a:ext cx="10742892" cy="288174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D78F44-085A-261C-CA97-92E02CC8983C}"/>
              </a:ext>
            </a:extLst>
          </p:cNvPr>
          <p:cNvSpPr/>
          <p:nvPr/>
        </p:nvSpPr>
        <p:spPr>
          <a:xfrm>
            <a:off x="8322683" y="3982598"/>
            <a:ext cx="1177638" cy="5232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9098BF-A4F2-D138-A136-99C435E47BE6}"/>
              </a:ext>
            </a:extLst>
          </p:cNvPr>
          <p:cNvSpPr/>
          <p:nvPr/>
        </p:nvSpPr>
        <p:spPr>
          <a:xfrm>
            <a:off x="9331038" y="3709807"/>
            <a:ext cx="1219200" cy="3532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5E512F-A916-7F83-6A06-EA2E7314C3DD}"/>
              </a:ext>
            </a:extLst>
          </p:cNvPr>
          <p:cNvSpPr txBox="1"/>
          <p:nvPr/>
        </p:nvSpPr>
        <p:spPr>
          <a:xfrm>
            <a:off x="7534698" y="1156855"/>
            <a:ext cx="4179321" cy="100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lang="zh-CN" altLang="en-US" dirty="0"/>
              <a:t>查看、修改、删除、批准功能，图标与功能对应</a:t>
            </a:r>
          </a:p>
        </p:txBody>
      </p:sp>
    </p:spTree>
    <p:extLst>
      <p:ext uri="{BB962C8B-B14F-4D97-AF65-F5344CB8AC3E}">
        <p14:creationId xmlns:p14="http://schemas.microsoft.com/office/powerpoint/2010/main" val="367435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7134274" y="2402021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9219457" y="2402021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283669" y="5866565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3294307" y="5866564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查改增删操作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B4A092-C36F-8E13-4241-A7F6AC460CE7}"/>
              </a:ext>
            </a:extLst>
          </p:cNvPr>
          <p:cNvSpPr txBox="1"/>
          <p:nvPr/>
        </p:nvSpPr>
        <p:spPr>
          <a:xfrm>
            <a:off x="8365903" y="1439337"/>
            <a:ext cx="302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新增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836996-9C9D-BFA0-5314-23D6FB3B5A2D}"/>
              </a:ext>
            </a:extLst>
          </p:cNvPr>
          <p:cNvSpPr txBox="1"/>
          <p:nvPr/>
        </p:nvSpPr>
        <p:spPr>
          <a:xfrm>
            <a:off x="2537438" y="5172911"/>
            <a:ext cx="302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DBB37A-7B30-24A2-4EA5-79A10DEDC7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0" y="1213780"/>
            <a:ext cx="6041004" cy="34288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658839-22AA-6522-B5BD-3291C02BFB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187" y="3368727"/>
            <a:ext cx="5844054" cy="331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308860">
            <a:off x="4727578" y="1582612"/>
            <a:ext cx="6087835" cy="108857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88115" y="1292435"/>
            <a:ext cx="6087835" cy="1088572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308860">
            <a:off x="4727578" y="3251538"/>
            <a:ext cx="6087835" cy="108857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88115" y="2961361"/>
            <a:ext cx="6087835" cy="1088572"/>
          </a:xfrm>
          <a:prstGeom prst="rect">
            <a:avLst/>
          </a:prstGeom>
          <a:solidFill>
            <a:srgbClr val="FCD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 rot="308860">
            <a:off x="4727578" y="4939727"/>
            <a:ext cx="6087835" cy="1088572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88115" y="4649550"/>
            <a:ext cx="6087835" cy="1088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19647698" flipH="1">
            <a:off x="4302264" y="1332245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9647698" flipH="1">
            <a:off x="4302265" y="2992066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9647698" flipH="1">
            <a:off x="4302266" y="4711491"/>
            <a:ext cx="1394077" cy="431474"/>
          </a:xfrm>
          <a:custGeom>
            <a:avLst/>
            <a:gdLst>
              <a:gd name="connsiteX0" fmla="*/ 3178634 w 3178634"/>
              <a:gd name="connsiteY0" fmla="*/ 0 h 983803"/>
              <a:gd name="connsiteX1" fmla="*/ 275776 w 3178634"/>
              <a:gd name="connsiteY1" fmla="*/ 0 h 983803"/>
              <a:gd name="connsiteX2" fmla="*/ 275776 w 3178634"/>
              <a:gd name="connsiteY2" fmla="*/ 4749 h 983803"/>
              <a:gd name="connsiteX3" fmla="*/ 0 w 3178634"/>
              <a:gd name="connsiteY3" fmla="*/ 4749 h 983803"/>
              <a:gd name="connsiteX4" fmla="*/ 0 w 3178634"/>
              <a:gd name="connsiteY4" fmla="*/ 4750 h 983803"/>
              <a:gd name="connsiteX5" fmla="*/ 218397 w 3178634"/>
              <a:gd name="connsiteY5" fmla="*/ 131420 h 983803"/>
              <a:gd name="connsiteX6" fmla="*/ 23317 w 3178634"/>
              <a:gd name="connsiteY6" fmla="*/ 244566 h 983803"/>
              <a:gd name="connsiteX7" fmla="*/ 218397 w 3178634"/>
              <a:gd name="connsiteY7" fmla="*/ 357712 h 983803"/>
              <a:gd name="connsiteX8" fmla="*/ 18200 w 3178634"/>
              <a:gd name="connsiteY8" fmla="*/ 473825 h 983803"/>
              <a:gd name="connsiteX9" fmla="*/ 218397 w 3178634"/>
              <a:gd name="connsiteY9" fmla="*/ 589939 h 983803"/>
              <a:gd name="connsiteX10" fmla="*/ 5118 w 3178634"/>
              <a:gd name="connsiteY10" fmla="*/ 713640 h 983803"/>
              <a:gd name="connsiteX11" fmla="*/ 218397 w 3178634"/>
              <a:gd name="connsiteY11" fmla="*/ 837342 h 983803"/>
              <a:gd name="connsiteX12" fmla="*/ 0 w 3178634"/>
              <a:gd name="connsiteY12" fmla="*/ 964011 h 983803"/>
              <a:gd name="connsiteX13" fmla="*/ 0 w 3178634"/>
              <a:gd name="connsiteY13" fmla="*/ 983803 h 983803"/>
              <a:gd name="connsiteX14" fmla="*/ 2902858 w 3178634"/>
              <a:gd name="connsiteY14" fmla="*/ 983803 h 983803"/>
              <a:gd name="connsiteX15" fmla="*/ 2902858 w 3178634"/>
              <a:gd name="connsiteY15" fmla="*/ 979054 h 983803"/>
              <a:gd name="connsiteX16" fmla="*/ 3178634 w 3178634"/>
              <a:gd name="connsiteY16" fmla="*/ 979054 h 983803"/>
              <a:gd name="connsiteX17" fmla="*/ 3178634 w 3178634"/>
              <a:gd name="connsiteY17" fmla="*/ 959262 h 983803"/>
              <a:gd name="connsiteX18" fmla="*/ 2960237 w 3178634"/>
              <a:gd name="connsiteY18" fmla="*/ 832593 h 983803"/>
              <a:gd name="connsiteX19" fmla="*/ 3173516 w 3178634"/>
              <a:gd name="connsiteY19" fmla="*/ 708891 h 983803"/>
              <a:gd name="connsiteX20" fmla="*/ 2960237 w 3178634"/>
              <a:gd name="connsiteY20" fmla="*/ 585190 h 983803"/>
              <a:gd name="connsiteX21" fmla="*/ 3160434 w 3178634"/>
              <a:gd name="connsiteY21" fmla="*/ 469076 h 983803"/>
              <a:gd name="connsiteX22" fmla="*/ 2960237 w 3178634"/>
              <a:gd name="connsiteY22" fmla="*/ 352963 h 983803"/>
              <a:gd name="connsiteX23" fmla="*/ 3155317 w 3178634"/>
              <a:gd name="connsiteY23" fmla="*/ 239817 h 983803"/>
              <a:gd name="connsiteX24" fmla="*/ 2960237 w 3178634"/>
              <a:gd name="connsiteY24" fmla="*/ 126671 h 983803"/>
              <a:gd name="connsiteX25" fmla="*/ 3178634 w 3178634"/>
              <a:gd name="connsiteY25" fmla="*/ 1 h 983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78634" h="983803">
                <a:moveTo>
                  <a:pt x="3178634" y="0"/>
                </a:moveTo>
                <a:lnTo>
                  <a:pt x="275776" y="0"/>
                </a:lnTo>
                <a:lnTo>
                  <a:pt x="275776" y="4749"/>
                </a:lnTo>
                <a:lnTo>
                  <a:pt x="0" y="4749"/>
                </a:lnTo>
                <a:lnTo>
                  <a:pt x="0" y="4750"/>
                </a:lnTo>
                <a:lnTo>
                  <a:pt x="218397" y="131420"/>
                </a:lnTo>
                <a:lnTo>
                  <a:pt x="23317" y="244566"/>
                </a:lnTo>
                <a:lnTo>
                  <a:pt x="218397" y="357712"/>
                </a:lnTo>
                <a:lnTo>
                  <a:pt x="18200" y="473825"/>
                </a:lnTo>
                <a:lnTo>
                  <a:pt x="218397" y="589939"/>
                </a:lnTo>
                <a:lnTo>
                  <a:pt x="5118" y="713640"/>
                </a:lnTo>
                <a:lnTo>
                  <a:pt x="218397" y="837342"/>
                </a:lnTo>
                <a:lnTo>
                  <a:pt x="0" y="964011"/>
                </a:lnTo>
                <a:lnTo>
                  <a:pt x="0" y="983803"/>
                </a:lnTo>
                <a:lnTo>
                  <a:pt x="2902858" y="983803"/>
                </a:lnTo>
                <a:lnTo>
                  <a:pt x="2902858" y="979054"/>
                </a:lnTo>
                <a:lnTo>
                  <a:pt x="3178634" y="979054"/>
                </a:lnTo>
                <a:lnTo>
                  <a:pt x="3178634" y="959262"/>
                </a:lnTo>
                <a:lnTo>
                  <a:pt x="2960237" y="832593"/>
                </a:lnTo>
                <a:lnTo>
                  <a:pt x="3173516" y="708891"/>
                </a:lnTo>
                <a:lnTo>
                  <a:pt x="2960237" y="585190"/>
                </a:lnTo>
                <a:lnTo>
                  <a:pt x="3160434" y="469076"/>
                </a:lnTo>
                <a:lnTo>
                  <a:pt x="2960237" y="352963"/>
                </a:lnTo>
                <a:lnTo>
                  <a:pt x="3155317" y="239817"/>
                </a:lnTo>
                <a:lnTo>
                  <a:pt x="2960237" y="126671"/>
                </a:lnTo>
                <a:lnTo>
                  <a:pt x="3178634" y="1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1167856" y="2767281"/>
            <a:ext cx="264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目录</a:t>
            </a:r>
          </a:p>
          <a:p>
            <a:pPr algn="ctr"/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Content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93652" y="1340766"/>
            <a:ext cx="53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1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91086" y="3252442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793652" y="2996326"/>
            <a:ext cx="53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2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93652" y="4686004"/>
            <a:ext cx="5345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91086" y="1581548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团队概况及分工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6691086" y="4932225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264121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7459856" y="5789457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9545039" y="5789457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750269" y="1998118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flipH="1">
            <a:off x="2760907" y="1998117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查改增删操作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B4A092-C36F-8E13-4241-A7F6AC460CE7}"/>
              </a:ext>
            </a:extLst>
          </p:cNvPr>
          <p:cNvSpPr txBox="1"/>
          <p:nvPr/>
        </p:nvSpPr>
        <p:spPr>
          <a:xfrm>
            <a:off x="8795395" y="4764428"/>
            <a:ext cx="302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删除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2836996-9C9D-BFA0-5314-23D6FB3B5A2D}"/>
              </a:ext>
            </a:extLst>
          </p:cNvPr>
          <p:cNvSpPr txBox="1"/>
          <p:nvPr/>
        </p:nvSpPr>
        <p:spPr>
          <a:xfrm>
            <a:off x="2004038" y="1304464"/>
            <a:ext cx="3020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修改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D1F8481-F28C-1B73-A97B-B576D5AB96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13" y="1068543"/>
            <a:ext cx="6425527" cy="270110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1DC3E50-6D6E-CCA8-D21B-C48B06D0AF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40" y="3102024"/>
            <a:ext cx="5711780" cy="32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97602" y="605670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3282785" y="6056706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F145725-5B8D-FB0D-691D-4C86D1DE20BC}"/>
              </a:ext>
            </a:extLst>
          </p:cNvPr>
          <p:cNvSpPr/>
          <p:nvPr/>
        </p:nvSpPr>
        <p:spPr>
          <a:xfrm>
            <a:off x="83127" y="67761"/>
            <a:ext cx="4433455" cy="717572"/>
          </a:xfrm>
          <a:prstGeom prst="rect">
            <a:avLst/>
          </a:prstGeom>
          <a:solidFill>
            <a:srgbClr val="3C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B6B66E-60A2-B3C0-FC1C-717311B407E4}"/>
              </a:ext>
            </a:extLst>
          </p:cNvPr>
          <p:cNvSpPr txBox="1"/>
          <p:nvPr/>
        </p:nvSpPr>
        <p:spPr>
          <a:xfrm>
            <a:off x="134071" y="0"/>
            <a:ext cx="534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3</a:t>
            </a:r>
            <a:endParaRPr lang="zh-CN" altLang="en-US" sz="14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856F92E-90C8-2087-BB5C-ACF393CF0EDC}"/>
              </a:ext>
            </a:extLst>
          </p:cNvPr>
          <p:cNvSpPr txBox="1"/>
          <p:nvPr/>
        </p:nvSpPr>
        <p:spPr>
          <a:xfrm>
            <a:off x="750269" y="164937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3B4A092-C36F-8E13-4241-A7F6AC460CE7}"/>
              </a:ext>
            </a:extLst>
          </p:cNvPr>
          <p:cNvSpPr txBox="1"/>
          <p:nvPr/>
        </p:nvSpPr>
        <p:spPr>
          <a:xfrm>
            <a:off x="1495549" y="5367305"/>
            <a:ext cx="3367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管理员权限设置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802BB1-7AAC-8413-658F-C28028C3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" y="1261639"/>
            <a:ext cx="5011328" cy="28877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A1CD0C-15B0-892F-C600-EB1710314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12" y="3434112"/>
            <a:ext cx="5987544" cy="3008462"/>
          </a:xfrm>
          <a:prstGeom prst="rect">
            <a:avLst/>
          </a:prstGeom>
        </p:spPr>
      </p:pic>
      <p:sp>
        <p:nvSpPr>
          <p:cNvPr id="10" name="任意多边形 27">
            <a:extLst>
              <a:ext uri="{FF2B5EF4-FFF2-40B4-BE49-F238E27FC236}">
                <a16:creationId xmlns:a16="http://schemas.microsoft.com/office/drawing/2014/main" id="{E1C70273-92B9-8118-D5B0-A0F4DA61888C}"/>
              </a:ext>
            </a:extLst>
          </p:cNvPr>
          <p:cNvSpPr/>
          <p:nvPr/>
        </p:nvSpPr>
        <p:spPr>
          <a:xfrm>
            <a:off x="6968020" y="2821669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28">
            <a:extLst>
              <a:ext uri="{FF2B5EF4-FFF2-40B4-BE49-F238E27FC236}">
                <a16:creationId xmlns:a16="http://schemas.microsoft.com/office/drawing/2014/main" id="{E288944A-463B-C19A-66B4-68C77C6F8622}"/>
              </a:ext>
            </a:extLst>
          </p:cNvPr>
          <p:cNvSpPr/>
          <p:nvPr/>
        </p:nvSpPr>
        <p:spPr>
          <a:xfrm flipH="1">
            <a:off x="9053203" y="2821669"/>
            <a:ext cx="1506552" cy="154215"/>
          </a:xfrm>
          <a:custGeom>
            <a:avLst/>
            <a:gdLst>
              <a:gd name="connsiteX0" fmla="*/ 0 w 2763191"/>
              <a:gd name="connsiteY0" fmla="*/ 0 h 922218"/>
              <a:gd name="connsiteX1" fmla="*/ 2763191 w 2763191"/>
              <a:gd name="connsiteY1" fmla="*/ 0 h 922218"/>
              <a:gd name="connsiteX2" fmla="*/ 2591499 w 2763191"/>
              <a:gd name="connsiteY2" fmla="*/ 9187 h 922218"/>
              <a:gd name="connsiteX3" fmla="*/ 2287 w 2763191"/>
              <a:gd name="connsiteY3" fmla="*/ 916964 h 922218"/>
              <a:gd name="connsiteX4" fmla="*/ 0 w 2763191"/>
              <a:gd name="connsiteY4" fmla="*/ 922218 h 9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63191" h="922218">
                <a:moveTo>
                  <a:pt x="0" y="0"/>
                </a:moveTo>
                <a:lnTo>
                  <a:pt x="2763191" y="0"/>
                </a:lnTo>
                <a:lnTo>
                  <a:pt x="2591499" y="9187"/>
                </a:lnTo>
                <a:cubicBezTo>
                  <a:pt x="1291865" y="102427"/>
                  <a:pt x="268231" y="461312"/>
                  <a:pt x="2287" y="916964"/>
                </a:cubicBezTo>
                <a:lnTo>
                  <a:pt x="0" y="922218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1FFAC3-CC6C-396F-97B4-D2BAAFFDC08F}"/>
              </a:ext>
            </a:extLst>
          </p:cNvPr>
          <p:cNvSpPr txBox="1"/>
          <p:nvPr/>
        </p:nvSpPr>
        <p:spPr>
          <a:xfrm>
            <a:off x="6857258" y="2120987"/>
            <a:ext cx="4122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权限外操作自动退回</a:t>
            </a:r>
          </a:p>
        </p:txBody>
      </p:sp>
    </p:spTree>
    <p:extLst>
      <p:ext uri="{BB962C8B-B14F-4D97-AF65-F5344CB8AC3E}">
        <p14:creationId xmlns:p14="http://schemas.microsoft.com/office/powerpoint/2010/main" val="319343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900" y="35255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436057" y="2921168"/>
            <a:ext cx="3319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004158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感谢聆听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06116" y="4170398"/>
            <a:ext cx="2470013" cy="366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汇报：‘小组’小组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BE030B-BF0B-D36A-E697-F727372F6009}"/>
              </a:ext>
            </a:extLst>
          </p:cNvPr>
          <p:cNvSpPr txBox="1"/>
          <p:nvPr/>
        </p:nvSpPr>
        <p:spPr>
          <a:xfrm>
            <a:off x="9594044" y="5459972"/>
            <a:ext cx="9359901" cy="1341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组长：郭   谨（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2011431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组员：陈睿颖（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2013544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林雨豪（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2012516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赵一名（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2013922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86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6402805" y="3557469"/>
            <a:ext cx="38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团队概况及分工</a:t>
            </a:r>
          </a:p>
        </p:txBody>
      </p:sp>
      <p:sp>
        <p:nvSpPr>
          <p:cNvPr id="28" name="文本框 27"/>
          <p:cNvSpPr txBox="1"/>
          <p:nvPr/>
        </p:nvSpPr>
        <p:spPr>
          <a:xfrm rot="20883945">
            <a:off x="3169681" y="1945572"/>
            <a:ext cx="1465827" cy="4064338"/>
          </a:xfrm>
          <a:custGeom>
            <a:avLst/>
            <a:gdLst/>
            <a:ahLst/>
            <a:cxnLst/>
            <a:rect l="l" t="t" r="r" b="b"/>
            <a:pathLst>
              <a:path w="1465827" h="4064338">
                <a:moveTo>
                  <a:pt x="1465827" y="0"/>
                </a:moveTo>
                <a:lnTo>
                  <a:pt x="1465827" y="1641257"/>
                </a:lnTo>
                <a:lnTo>
                  <a:pt x="983166" y="4064338"/>
                </a:lnTo>
                <a:lnTo>
                  <a:pt x="763665" y="4064338"/>
                </a:lnTo>
                <a:lnTo>
                  <a:pt x="763665" y="722662"/>
                </a:lnTo>
                <a:lnTo>
                  <a:pt x="0" y="722663"/>
                </a:lnTo>
                <a:lnTo>
                  <a:pt x="410021" y="0"/>
                </a:lnTo>
                <a:close/>
              </a:path>
            </a:pathLst>
          </a:custGeom>
          <a:solidFill>
            <a:srgbClr val="E53B5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dirty="0">
              <a:solidFill>
                <a:srgbClr val="E53B5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86798" t="22423" r="1999" b="9931"/>
          <a:stretch/>
        </p:blipFill>
        <p:spPr>
          <a:xfrm flipH="1">
            <a:off x="4273847" y="1600300"/>
            <a:ext cx="289561" cy="530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椭圆 82"/>
          <p:cNvSpPr/>
          <p:nvPr/>
        </p:nvSpPr>
        <p:spPr>
          <a:xfrm rot="352720" flipH="1">
            <a:off x="2781366" y="5837319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 rot="21247280">
            <a:off x="1164782" y="5849694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圆角矩形 79"/>
          <p:cNvSpPr/>
          <p:nvPr/>
        </p:nvSpPr>
        <p:spPr>
          <a:xfrm>
            <a:off x="153598" y="1160218"/>
            <a:ext cx="2919520" cy="5299363"/>
          </a:xfrm>
          <a:prstGeom prst="roundRect">
            <a:avLst/>
          </a:prstGeom>
          <a:solidFill>
            <a:srgbClr val="E53B51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4" name="椭圆 83"/>
          <p:cNvSpPr/>
          <p:nvPr/>
        </p:nvSpPr>
        <p:spPr>
          <a:xfrm rot="352720" flipH="1">
            <a:off x="4595254" y="2731698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 rot="21247280">
            <a:off x="2978670" y="274407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圆角矩形 85"/>
          <p:cNvSpPr/>
          <p:nvPr/>
        </p:nvSpPr>
        <p:spPr>
          <a:xfrm>
            <a:off x="3205731" y="1160218"/>
            <a:ext cx="2919520" cy="5299363"/>
          </a:xfrm>
          <a:prstGeom prst="roundRect">
            <a:avLst/>
          </a:prstGeom>
          <a:solidFill>
            <a:srgbClr val="FCD920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 rot="352720" flipH="1">
            <a:off x="7880848" y="5844083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 rot="21247280">
            <a:off x="6264264" y="5856458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圆角矩形 88"/>
          <p:cNvSpPr/>
          <p:nvPr/>
        </p:nvSpPr>
        <p:spPr>
          <a:xfrm>
            <a:off x="6250462" y="1160218"/>
            <a:ext cx="2919520" cy="5299363"/>
          </a:xfrm>
          <a:prstGeom prst="roundRect">
            <a:avLst/>
          </a:prstGeom>
          <a:solidFill>
            <a:srgbClr val="EC6C20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 rot="352720" flipH="1">
            <a:off x="9513317" y="2710590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 rot="21247280">
            <a:off x="7896733" y="2722965"/>
            <a:ext cx="1545293" cy="183018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圆角矩形 91"/>
          <p:cNvSpPr/>
          <p:nvPr/>
        </p:nvSpPr>
        <p:spPr>
          <a:xfrm>
            <a:off x="9324373" y="1160218"/>
            <a:ext cx="2919520" cy="5299363"/>
          </a:xfrm>
          <a:prstGeom prst="roundRect">
            <a:avLst/>
          </a:prstGeom>
          <a:solidFill>
            <a:srgbClr val="3CB5B5"/>
          </a:solidFill>
          <a:ln>
            <a:noFill/>
          </a:ln>
          <a:effectLst>
            <a:innerShdw blurRad="1016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/>
          <p:cNvSpPr txBox="1"/>
          <p:nvPr/>
        </p:nvSpPr>
        <p:spPr>
          <a:xfrm>
            <a:off x="387089" y="1395241"/>
            <a:ext cx="2510917" cy="422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组长：郭谨（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2011431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团队任务分配、工作进度安排及监督；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用户手册编写；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en-US" altLang="zh-CN" sz="16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实现文档部分编写；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代码情况：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查询评论等功能实现；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-index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1DD040-820A-F424-0AF5-30FBB96890F8}"/>
              </a:ext>
            </a:extLst>
          </p:cNvPr>
          <p:cNvSpPr txBox="1"/>
          <p:nvPr/>
        </p:nvSpPr>
        <p:spPr>
          <a:xfrm>
            <a:off x="3464719" y="1395241"/>
            <a:ext cx="2448767" cy="4862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组员：陈睿颖（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2013544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设计文档编写；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实现文档部分编写；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代码情况：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新闻、博客页面设计及修改、增删改功能完善；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-index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9D5F7B-7D18-6A13-F722-7C2C9ACC7DE6}"/>
              </a:ext>
            </a:extLst>
          </p:cNvPr>
          <p:cNvSpPr txBox="1"/>
          <p:nvPr/>
        </p:nvSpPr>
        <p:spPr>
          <a:xfrm>
            <a:off x="6459593" y="1418382"/>
            <a:ext cx="2573571" cy="454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组员：林雨豪（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2012516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实现文档部分编写；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代码情况：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评论、管理员页面设计、增删改功能完善；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-index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931DBA-264C-7C89-AB47-DEAA3CF31BBE}"/>
              </a:ext>
            </a:extLst>
          </p:cNvPr>
          <p:cNvSpPr txBox="1"/>
          <p:nvPr/>
        </p:nvSpPr>
        <p:spPr>
          <a:xfrm>
            <a:off x="9508007" y="1418382"/>
            <a:ext cx="2735886" cy="4542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组员：赵一名（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2013922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主要任务：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数据表设计及团队代码框架搭建；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实现文档部分编写；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代码情况：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文章、博客页面设计；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30000"/>
              </a:lnSpc>
              <a:buAutoNum type="arabicPeriod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-index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页面设计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2F34A7-FAAD-28A7-C8BC-85D64D643F7A}"/>
              </a:ext>
            </a:extLst>
          </p:cNvPr>
          <p:cNvSpPr/>
          <p:nvPr/>
        </p:nvSpPr>
        <p:spPr>
          <a:xfrm>
            <a:off x="85396" y="71646"/>
            <a:ext cx="4555877" cy="815935"/>
          </a:xfrm>
          <a:prstGeom prst="rect">
            <a:avLst/>
          </a:prstGeom>
          <a:solidFill>
            <a:srgbClr val="E53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38F62C-CC32-A6F9-E91F-53C4D138344B}"/>
              </a:ext>
            </a:extLst>
          </p:cNvPr>
          <p:cNvSpPr txBox="1"/>
          <p:nvPr/>
        </p:nvSpPr>
        <p:spPr>
          <a:xfrm>
            <a:off x="148921" y="128099"/>
            <a:ext cx="378249" cy="703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1</a:t>
            </a:r>
            <a:endParaRPr lang="zh-CN" altLang="en-US" sz="11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BBBBF00-A3F9-E1CA-EFEC-892665C2FBF7}"/>
              </a:ext>
            </a:extLst>
          </p:cNvPr>
          <p:cNvSpPr txBox="1"/>
          <p:nvPr/>
        </p:nvSpPr>
        <p:spPr>
          <a:xfrm>
            <a:off x="675593" y="235555"/>
            <a:ext cx="3817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团队概况及分工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8B5A11-C918-A783-F5A1-3A15AF95CBF0}"/>
              </a:ext>
            </a:extLst>
          </p:cNvPr>
          <p:cNvSpPr txBox="1"/>
          <p:nvPr/>
        </p:nvSpPr>
        <p:spPr>
          <a:xfrm>
            <a:off x="4630793" y="273476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队伍名称：‘小组’</a:t>
            </a:r>
          </a:p>
        </p:txBody>
      </p:sp>
    </p:spTree>
    <p:extLst>
      <p:ext uri="{BB962C8B-B14F-4D97-AF65-F5344CB8AC3E}">
        <p14:creationId xmlns:p14="http://schemas.microsoft.com/office/powerpoint/2010/main" val="111640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 rot="20744100">
            <a:off x="2645252" y="1575240"/>
            <a:ext cx="2300624" cy="4171969"/>
          </a:xfrm>
          <a:custGeom>
            <a:avLst/>
            <a:gdLst/>
            <a:ahLst/>
            <a:cxnLst/>
            <a:rect l="l" t="t" r="r" b="b"/>
            <a:pathLst>
              <a:path w="2300624" h="4171969">
                <a:moveTo>
                  <a:pt x="1630476" y="39080"/>
                </a:moveTo>
                <a:cubicBezTo>
                  <a:pt x="1726575" y="65134"/>
                  <a:pt x="1816054" y="104214"/>
                  <a:pt x="1898912" y="156321"/>
                </a:cubicBezTo>
                <a:cubicBezTo>
                  <a:pt x="2064629" y="260535"/>
                  <a:pt x="2197032" y="410876"/>
                  <a:pt x="2296120" y="607345"/>
                </a:cubicBezTo>
                <a:lnTo>
                  <a:pt x="2300624" y="617606"/>
                </a:lnTo>
                <a:lnTo>
                  <a:pt x="1745779" y="2799918"/>
                </a:lnTo>
                <a:lnTo>
                  <a:pt x="1719928" y="2832792"/>
                </a:lnTo>
                <a:cubicBezTo>
                  <a:pt x="1682930" y="2878626"/>
                  <a:pt x="1644357" y="2925247"/>
                  <a:pt x="1604209" y="2972656"/>
                </a:cubicBezTo>
                <a:lnTo>
                  <a:pt x="1204438" y="3454431"/>
                </a:lnTo>
                <a:lnTo>
                  <a:pt x="1579372" y="3454431"/>
                </a:lnTo>
                <a:lnTo>
                  <a:pt x="1396940" y="4171969"/>
                </a:lnTo>
                <a:lnTo>
                  <a:pt x="0" y="4171969"/>
                </a:lnTo>
                <a:lnTo>
                  <a:pt x="0" y="3802950"/>
                </a:lnTo>
                <a:lnTo>
                  <a:pt x="1107058" y="2516507"/>
                </a:lnTo>
                <a:cubicBezTo>
                  <a:pt x="1373571" y="2212408"/>
                  <a:pt x="1551248" y="1965540"/>
                  <a:pt x="1640086" y="1775906"/>
                </a:cubicBezTo>
                <a:cubicBezTo>
                  <a:pt x="1728924" y="1586271"/>
                  <a:pt x="1773343" y="1417991"/>
                  <a:pt x="1773343" y="1271067"/>
                </a:cubicBezTo>
                <a:cubicBezTo>
                  <a:pt x="1773343" y="1113892"/>
                  <a:pt x="1727215" y="984052"/>
                  <a:pt x="1634961" y="881546"/>
                </a:cubicBezTo>
                <a:cubicBezTo>
                  <a:pt x="1542706" y="779041"/>
                  <a:pt x="1424824" y="727788"/>
                  <a:pt x="1281317" y="727788"/>
                </a:cubicBezTo>
                <a:cubicBezTo>
                  <a:pt x="1134393" y="727788"/>
                  <a:pt x="1012240" y="789291"/>
                  <a:pt x="914860" y="912298"/>
                </a:cubicBezTo>
                <a:cubicBezTo>
                  <a:pt x="817480" y="1035304"/>
                  <a:pt x="765373" y="1202729"/>
                  <a:pt x="758540" y="1414574"/>
                </a:cubicBezTo>
                <a:lnTo>
                  <a:pt x="97380" y="1414574"/>
                </a:lnTo>
                <a:cubicBezTo>
                  <a:pt x="114464" y="973801"/>
                  <a:pt x="234908" y="627846"/>
                  <a:pt x="458711" y="376708"/>
                </a:cubicBezTo>
                <a:cubicBezTo>
                  <a:pt x="682515" y="125569"/>
                  <a:pt x="970384" y="0"/>
                  <a:pt x="1322319" y="0"/>
                </a:cubicBezTo>
                <a:cubicBezTo>
                  <a:pt x="1431658" y="0"/>
                  <a:pt x="1534377" y="13027"/>
                  <a:pt x="1630476" y="39080"/>
                </a:cubicBezTo>
                <a:close/>
              </a:path>
            </a:pathLst>
          </a:custGeom>
          <a:solidFill>
            <a:srgbClr val="FCD92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dirty="0">
              <a:solidFill>
                <a:srgbClr val="FCD920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/>
          <a:srcRect l="86798" t="22423" r="1999" b="9931"/>
          <a:stretch/>
        </p:blipFill>
        <p:spPr>
          <a:xfrm flipH="1">
            <a:off x="4273847" y="1249780"/>
            <a:ext cx="289561" cy="53035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CE77273-92A2-79B5-6EC2-F43CF66C7823}"/>
              </a:ext>
            </a:extLst>
          </p:cNvPr>
          <p:cNvSpPr txBox="1"/>
          <p:nvPr/>
        </p:nvSpPr>
        <p:spPr>
          <a:xfrm>
            <a:off x="6402805" y="3557469"/>
            <a:ext cx="38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设计要点</a:t>
            </a:r>
          </a:p>
        </p:txBody>
      </p:sp>
    </p:spTree>
    <p:extLst>
      <p:ext uri="{BB962C8B-B14F-4D97-AF65-F5344CB8AC3E}">
        <p14:creationId xmlns:p14="http://schemas.microsoft.com/office/powerpoint/2010/main" val="41827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77036" y="252666"/>
            <a:ext cx="695850" cy="699262"/>
          </a:xfrm>
          <a:prstGeom prst="ellipse">
            <a:avLst/>
          </a:prstGeom>
          <a:gradFill flip="none" rotWithShape="1">
            <a:gsLst>
              <a:gs pos="0">
                <a:srgbClr val="EF8592"/>
              </a:gs>
              <a:gs pos="100000">
                <a:srgbClr val="E53B51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EF8592"/>
                </a:gs>
                <a:gs pos="100000">
                  <a:srgbClr val="E53B51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0251" y="244042"/>
            <a:ext cx="327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数据表设计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24401" y="217576"/>
            <a:ext cx="548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1</a:t>
            </a:r>
            <a:endParaRPr lang="zh-CN" altLang="en-US" sz="12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982000" y="3275459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7F6AA-B74D-B01E-4231-9715F63F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08" y="303263"/>
            <a:ext cx="7195941" cy="6251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3FD99B-4B0B-1087-BE1F-B17F4136DDFE}"/>
              </a:ext>
            </a:extLst>
          </p:cNvPr>
          <p:cNvSpPr txBox="1"/>
          <p:nvPr/>
        </p:nvSpPr>
        <p:spPr>
          <a:xfrm>
            <a:off x="872886" y="3048000"/>
            <a:ext cx="2521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额外添加：</a:t>
            </a:r>
            <a:endParaRPr lang="en-US" altLang="zh-CN" dirty="0"/>
          </a:p>
          <a:p>
            <a:r>
              <a:rPr lang="en-US" altLang="zh-CN" dirty="0" err="1"/>
              <a:t>Poststatus</a:t>
            </a:r>
            <a:r>
              <a:rPr lang="zh-CN" altLang="en-US" dirty="0"/>
              <a:t>：文章状态表</a:t>
            </a:r>
            <a:endParaRPr lang="en-US" altLang="zh-CN" dirty="0"/>
          </a:p>
          <a:p>
            <a:r>
              <a:rPr lang="en-US" altLang="zh-CN" dirty="0" err="1"/>
              <a:t>Commentstatus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75524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椭圆 36"/>
          <p:cNvSpPr/>
          <p:nvPr/>
        </p:nvSpPr>
        <p:spPr>
          <a:xfrm>
            <a:off x="1982000" y="3275459"/>
            <a:ext cx="1835277" cy="217363"/>
          </a:xfrm>
          <a:prstGeom prst="ellipse">
            <a:avLst/>
          </a:prstGeom>
          <a:gradFill flip="none" rotWithShape="1">
            <a:gsLst>
              <a:gs pos="100000">
                <a:schemeClr val="tx1">
                  <a:alpha val="0"/>
                </a:schemeClr>
              </a:gs>
              <a:gs pos="0">
                <a:schemeClr val="tx1">
                  <a:alpha val="2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17F6AA-B74D-B01E-4231-9715F63F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8"/>
            <a:ext cx="7195941" cy="6251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3FD99B-4B0B-1087-BE1F-B17F4136DDFE}"/>
              </a:ext>
            </a:extLst>
          </p:cNvPr>
          <p:cNvSpPr txBox="1"/>
          <p:nvPr/>
        </p:nvSpPr>
        <p:spPr>
          <a:xfrm>
            <a:off x="7529995" y="353291"/>
            <a:ext cx="41978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1.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额外添加</a:t>
            </a:r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——</a:t>
            </a:r>
          </a:p>
          <a:p>
            <a:r>
              <a:rPr lang="en-US" altLang="zh-CN" sz="2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Poststatus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：文章状态表</a:t>
            </a:r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24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Commentstatus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：评论状态表</a:t>
            </a:r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避免在代码中出现硬编码而难以维护的状况；</a:t>
            </a:r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endParaRPr lang="en-US" altLang="zh-CN" sz="2400" b="1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lang="en-US" altLang="zh-CN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2.</a:t>
            </a:r>
            <a:r>
              <a:rPr lang="zh-CN" altLang="en-US" sz="24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严格采取外键约束、设置非空字段，保证查询操作有效准确；</a:t>
            </a:r>
          </a:p>
        </p:txBody>
      </p:sp>
    </p:spTree>
    <p:extLst>
      <p:ext uri="{BB962C8B-B14F-4D97-AF65-F5344CB8AC3E}">
        <p14:creationId xmlns:p14="http://schemas.microsoft.com/office/powerpoint/2010/main" val="269371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177036" y="252666"/>
            <a:ext cx="695850" cy="699262"/>
          </a:xfrm>
          <a:prstGeom prst="ellipse">
            <a:avLst/>
          </a:prstGeom>
          <a:gradFill flip="none" rotWithShape="1">
            <a:gsLst>
              <a:gs pos="0">
                <a:srgbClr val="EF8592"/>
              </a:gs>
              <a:gs pos="100000">
                <a:srgbClr val="E53B51"/>
              </a:gs>
            </a:gsLst>
            <a:lin ang="13500000" scaled="1"/>
            <a:tileRect/>
          </a:gradFill>
          <a:ln w="44450">
            <a:gradFill flip="none" rotWithShape="1">
              <a:gsLst>
                <a:gs pos="0">
                  <a:srgbClr val="EF8592"/>
                </a:gs>
                <a:gs pos="100000">
                  <a:srgbClr val="E53B51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0251" y="244042"/>
            <a:ext cx="4008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RBAC</a:t>
            </a:r>
            <a:r>
              <a:rPr lang="zh-CN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关系树设计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0718" y="201334"/>
            <a:ext cx="5484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汉真广标" panose="02010609000101010101" pitchFamily="49" charset="-122"/>
                <a:ea typeface="汉真广标" panose="02010609000101010101" pitchFamily="49" charset="-122"/>
              </a:rPr>
              <a:t>2</a:t>
            </a:r>
            <a:endParaRPr lang="zh-CN" altLang="en-US" sz="1200" dirty="0">
              <a:solidFill>
                <a:schemeClr val="bg1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592420-A357-0931-28C4-BC1870635D61}"/>
              </a:ext>
            </a:extLst>
          </p:cNvPr>
          <p:cNvSpPr/>
          <p:nvPr/>
        </p:nvSpPr>
        <p:spPr>
          <a:xfrm>
            <a:off x="8693727" y="595745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1DFDA1C-B660-CE64-4AFD-8ED54B289FA2}"/>
              </a:ext>
            </a:extLst>
          </p:cNvPr>
          <p:cNvSpPr/>
          <p:nvPr/>
        </p:nvSpPr>
        <p:spPr>
          <a:xfrm>
            <a:off x="8901545" y="1153962"/>
            <a:ext cx="356183" cy="35618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AF9189-A81C-CA5D-DFC3-D976FB7FF958}"/>
              </a:ext>
            </a:extLst>
          </p:cNvPr>
          <p:cNvSpPr txBox="1"/>
          <p:nvPr/>
        </p:nvSpPr>
        <p:spPr>
          <a:xfrm>
            <a:off x="9705109" y="597985"/>
            <a:ext cx="1226127" cy="37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权限内容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1BE7C-7989-F271-B610-56E06863F36C}"/>
              </a:ext>
            </a:extLst>
          </p:cNvPr>
          <p:cNvSpPr txBox="1"/>
          <p:nvPr/>
        </p:nvSpPr>
        <p:spPr>
          <a:xfrm>
            <a:off x="9857508" y="1123360"/>
            <a:ext cx="1226127" cy="376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角色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AC147F9-3286-530B-8ED8-427AF42E06FA}"/>
              </a:ext>
            </a:extLst>
          </p:cNvPr>
          <p:cNvSpPr/>
          <p:nvPr/>
        </p:nvSpPr>
        <p:spPr>
          <a:xfrm>
            <a:off x="2934272" y="1385454"/>
            <a:ext cx="1136073" cy="11568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69D7C6-C522-E852-45FB-868CA33226EB}"/>
              </a:ext>
            </a:extLst>
          </p:cNvPr>
          <p:cNvSpPr/>
          <p:nvPr/>
        </p:nvSpPr>
        <p:spPr>
          <a:xfrm>
            <a:off x="3100126" y="4598564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567872-2A8A-E3B6-1E3B-2AD5C36AD5B8}"/>
              </a:ext>
            </a:extLst>
          </p:cNvPr>
          <p:cNvSpPr/>
          <p:nvPr/>
        </p:nvSpPr>
        <p:spPr>
          <a:xfrm>
            <a:off x="1433071" y="3204603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937B4F7-F7B8-7423-35D8-8DED84E5186F}"/>
              </a:ext>
            </a:extLst>
          </p:cNvPr>
          <p:cNvSpPr/>
          <p:nvPr/>
        </p:nvSpPr>
        <p:spPr>
          <a:xfrm>
            <a:off x="2934272" y="2792564"/>
            <a:ext cx="1136073" cy="11568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	</a:t>
            </a: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881901C-7EB5-F87D-75D8-3A4819C6F086}"/>
              </a:ext>
            </a:extLst>
          </p:cNvPr>
          <p:cNvSpPr txBox="1"/>
          <p:nvPr/>
        </p:nvSpPr>
        <p:spPr>
          <a:xfrm>
            <a:off x="2823436" y="1782395"/>
            <a:ext cx="15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系统管理员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8A3E09-31BF-C415-6126-97260460F6B0}"/>
              </a:ext>
            </a:extLst>
          </p:cNvPr>
          <p:cNvSpPr txBox="1"/>
          <p:nvPr/>
        </p:nvSpPr>
        <p:spPr>
          <a:xfrm>
            <a:off x="2823436" y="3191454"/>
            <a:ext cx="15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评论审核员</a:t>
            </a: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4093D01B-2812-6B18-87AD-37B31D0FEB9F}"/>
              </a:ext>
            </a:extLst>
          </p:cNvPr>
          <p:cNvSpPr/>
          <p:nvPr/>
        </p:nvSpPr>
        <p:spPr>
          <a:xfrm>
            <a:off x="4959927" y="4447477"/>
            <a:ext cx="1136073" cy="11568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AA945BF-0F9D-DF1F-9D1E-0C2018E1938E}"/>
              </a:ext>
            </a:extLst>
          </p:cNvPr>
          <p:cNvSpPr txBox="1"/>
          <p:nvPr/>
        </p:nvSpPr>
        <p:spPr>
          <a:xfrm>
            <a:off x="4851982" y="4844418"/>
            <a:ext cx="15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文章操作员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7CF917F-6CAA-C284-F489-767753EDD157}"/>
              </a:ext>
            </a:extLst>
          </p:cNvPr>
          <p:cNvSpPr/>
          <p:nvPr/>
        </p:nvSpPr>
        <p:spPr>
          <a:xfrm>
            <a:off x="4947216" y="2850572"/>
            <a:ext cx="1136073" cy="11568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717FFC-46FD-6F99-98D7-10BCDF68A57C}"/>
              </a:ext>
            </a:extLst>
          </p:cNvPr>
          <p:cNvSpPr txBox="1"/>
          <p:nvPr/>
        </p:nvSpPr>
        <p:spPr>
          <a:xfrm>
            <a:off x="4914330" y="3191454"/>
            <a:ext cx="155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文章管理员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A2C6CF4-61AF-1D1C-257B-3FCEC401D44D}"/>
              </a:ext>
            </a:extLst>
          </p:cNvPr>
          <p:cNvSpPr/>
          <p:nvPr/>
        </p:nvSpPr>
        <p:spPr>
          <a:xfrm>
            <a:off x="7081118" y="4946812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114DEB6-1556-129D-5095-5A82075A9E0A}"/>
              </a:ext>
            </a:extLst>
          </p:cNvPr>
          <p:cNvSpPr/>
          <p:nvPr/>
        </p:nvSpPr>
        <p:spPr>
          <a:xfrm>
            <a:off x="8595299" y="4946812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B0A851-C972-F77D-3736-211A3733F2AD}"/>
              </a:ext>
            </a:extLst>
          </p:cNvPr>
          <p:cNvSpPr/>
          <p:nvPr/>
        </p:nvSpPr>
        <p:spPr>
          <a:xfrm>
            <a:off x="5153890" y="6263231"/>
            <a:ext cx="748146" cy="3561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EC6C2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8A1C78-B827-4E13-557A-475CD5A069B3}"/>
              </a:ext>
            </a:extLst>
          </p:cNvPr>
          <p:cNvSpPr txBox="1"/>
          <p:nvPr/>
        </p:nvSpPr>
        <p:spPr>
          <a:xfrm>
            <a:off x="1274316" y="3186325"/>
            <a:ext cx="121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权限设置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932E91-2360-0E0A-73E7-ECAE0C9B91F5}"/>
              </a:ext>
            </a:extLst>
          </p:cNvPr>
          <p:cNvSpPr txBox="1"/>
          <p:nvPr/>
        </p:nvSpPr>
        <p:spPr>
          <a:xfrm>
            <a:off x="2896761" y="4598564"/>
            <a:ext cx="121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评论审核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E4471AC-FE5D-0AD2-5AAB-3F8801CC4515}"/>
              </a:ext>
            </a:extLst>
          </p:cNvPr>
          <p:cNvSpPr txBox="1"/>
          <p:nvPr/>
        </p:nvSpPr>
        <p:spPr>
          <a:xfrm>
            <a:off x="4922416" y="6256656"/>
            <a:ext cx="121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文章删除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07D5764-772F-AF40-1AAF-BC819C56AA9C}"/>
              </a:ext>
            </a:extLst>
          </p:cNvPr>
          <p:cNvSpPr txBox="1"/>
          <p:nvPr/>
        </p:nvSpPr>
        <p:spPr>
          <a:xfrm>
            <a:off x="6912691" y="4939614"/>
            <a:ext cx="121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文章创建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43533A-AAB2-A515-7788-86710DDF169F}"/>
              </a:ext>
            </a:extLst>
          </p:cNvPr>
          <p:cNvSpPr txBox="1"/>
          <p:nvPr/>
        </p:nvSpPr>
        <p:spPr>
          <a:xfrm>
            <a:off x="8453897" y="4939614"/>
            <a:ext cx="121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文章更新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CF8EBE-F25B-360B-9B70-CEB0EE39092A}"/>
              </a:ext>
            </a:extLst>
          </p:cNvPr>
          <p:cNvCxnSpPr>
            <a:cxnSpLocks/>
            <a:stCxn id="9" idx="3"/>
            <a:endCxn id="32" idx="0"/>
          </p:cNvCxnSpPr>
          <p:nvPr/>
        </p:nvCxnSpPr>
        <p:spPr>
          <a:xfrm flipH="1">
            <a:off x="1879863" y="2372892"/>
            <a:ext cx="1220783" cy="81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30E0762-AB92-8491-757D-AE1AAEEB522F}"/>
              </a:ext>
            </a:extLst>
          </p:cNvPr>
          <p:cNvCxnSpPr>
            <a:cxnSpLocks/>
            <a:stCxn id="9" idx="5"/>
            <a:endCxn id="26" idx="1"/>
          </p:cNvCxnSpPr>
          <p:nvPr/>
        </p:nvCxnSpPr>
        <p:spPr>
          <a:xfrm>
            <a:off x="3903971" y="2372892"/>
            <a:ext cx="1209619" cy="64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6440F804-BA8B-3D60-8378-146CCC985C36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>
            <a:off x="3502309" y="2542309"/>
            <a:ext cx="0" cy="250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26BFCD1D-FBCA-83CE-8A72-FDEDA8BEC12F}"/>
              </a:ext>
            </a:extLst>
          </p:cNvPr>
          <p:cNvCxnSpPr>
            <a:cxnSpLocks/>
            <a:stCxn id="15" idx="4"/>
            <a:endCxn id="33" idx="0"/>
          </p:cNvCxnSpPr>
          <p:nvPr/>
        </p:nvCxnSpPr>
        <p:spPr>
          <a:xfrm flipH="1">
            <a:off x="3502308" y="3949419"/>
            <a:ext cx="1" cy="64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CFEDF48-4529-CD91-675B-320EA5932503}"/>
              </a:ext>
            </a:extLst>
          </p:cNvPr>
          <p:cNvCxnSpPr>
            <a:cxnSpLocks/>
            <a:stCxn id="26" idx="4"/>
            <a:endCxn id="24" idx="0"/>
          </p:cNvCxnSpPr>
          <p:nvPr/>
        </p:nvCxnSpPr>
        <p:spPr>
          <a:xfrm>
            <a:off x="5515253" y="4007427"/>
            <a:ext cx="12711" cy="440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6775CEA9-1BFE-5CA4-4887-6622D027BE90}"/>
              </a:ext>
            </a:extLst>
          </p:cNvPr>
          <p:cNvCxnSpPr>
            <a:cxnSpLocks/>
            <a:stCxn id="26" idx="5"/>
            <a:endCxn id="36" idx="0"/>
          </p:cNvCxnSpPr>
          <p:nvPr/>
        </p:nvCxnSpPr>
        <p:spPr>
          <a:xfrm>
            <a:off x="5916915" y="3838010"/>
            <a:ext cx="1601323" cy="110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608CBB11-6DA0-E1A5-0369-0EE8003169BE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5916915" y="3838010"/>
            <a:ext cx="2984630" cy="112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876B14E-9CBE-BC82-479A-91D5967B5D99}"/>
              </a:ext>
            </a:extLst>
          </p:cNvPr>
          <p:cNvCxnSpPr>
            <a:cxnSpLocks/>
            <a:stCxn id="24" idx="4"/>
            <a:endCxn id="35" idx="0"/>
          </p:cNvCxnSpPr>
          <p:nvPr/>
        </p:nvCxnSpPr>
        <p:spPr>
          <a:xfrm flipH="1">
            <a:off x="5527963" y="5604332"/>
            <a:ext cx="1" cy="65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04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 rot="20875026">
            <a:off x="2640402" y="1725970"/>
            <a:ext cx="2253461" cy="4264223"/>
          </a:xfrm>
          <a:custGeom>
            <a:avLst/>
            <a:gdLst/>
            <a:ahLst/>
            <a:cxnLst/>
            <a:rect l="l" t="t" r="r" b="b"/>
            <a:pathLst>
              <a:path w="2253461" h="4264223">
                <a:moveTo>
                  <a:pt x="1764155" y="3131097"/>
                </a:moveTo>
                <a:lnTo>
                  <a:pt x="1529966" y="4225082"/>
                </a:lnTo>
                <a:lnTo>
                  <a:pt x="1466467" y="4240519"/>
                </a:lnTo>
                <a:cubicBezTo>
                  <a:pt x="1383182" y="4256322"/>
                  <a:pt x="1295839" y="4264223"/>
                  <a:pt x="1204438" y="4264223"/>
                </a:cubicBezTo>
                <a:cubicBezTo>
                  <a:pt x="859336" y="4264223"/>
                  <a:pt x="577447" y="4144634"/>
                  <a:pt x="358769" y="3905454"/>
                </a:cubicBezTo>
                <a:cubicBezTo>
                  <a:pt x="140090" y="3666276"/>
                  <a:pt x="20501" y="3341675"/>
                  <a:pt x="0" y="2931654"/>
                </a:cubicBezTo>
                <a:lnTo>
                  <a:pt x="671410" y="2931654"/>
                </a:lnTo>
                <a:cubicBezTo>
                  <a:pt x="702161" y="3143499"/>
                  <a:pt x="767082" y="3299819"/>
                  <a:pt x="866170" y="3400616"/>
                </a:cubicBezTo>
                <a:cubicBezTo>
                  <a:pt x="965259" y="3501413"/>
                  <a:pt x="1089974" y="3551811"/>
                  <a:pt x="1240315" y="3551811"/>
                </a:cubicBezTo>
                <a:cubicBezTo>
                  <a:pt x="1397490" y="3551811"/>
                  <a:pt x="1528184" y="3493725"/>
                  <a:pt x="1632398" y="3377552"/>
                </a:cubicBezTo>
                <a:cubicBezTo>
                  <a:pt x="1684505" y="3319466"/>
                  <a:pt x="1723585" y="3255400"/>
                  <a:pt x="1749639" y="3185354"/>
                </a:cubicBezTo>
                <a:close/>
                <a:moveTo>
                  <a:pt x="1454615" y="19861"/>
                </a:moveTo>
                <a:cubicBezTo>
                  <a:pt x="1655141" y="59581"/>
                  <a:pt x="1829721" y="158884"/>
                  <a:pt x="1978353" y="317767"/>
                </a:cubicBezTo>
                <a:cubicBezTo>
                  <a:pt x="2102214" y="450170"/>
                  <a:pt x="2187368" y="597922"/>
                  <a:pt x="2233816" y="761022"/>
                </a:cubicBezTo>
                <a:lnTo>
                  <a:pt x="2253461" y="845359"/>
                </a:lnTo>
                <a:lnTo>
                  <a:pt x="2078492" y="1662705"/>
                </a:lnTo>
                <a:lnTo>
                  <a:pt x="2072370" y="1671639"/>
                </a:lnTo>
                <a:cubicBezTo>
                  <a:pt x="1992608" y="1771902"/>
                  <a:pt x="1891224" y="1855347"/>
                  <a:pt x="1768218" y="1921976"/>
                </a:cubicBezTo>
                <a:cubicBezTo>
                  <a:pt x="1822887" y="1941623"/>
                  <a:pt x="1874514" y="1964473"/>
                  <a:pt x="1923097" y="1990526"/>
                </a:cubicBezTo>
                <a:lnTo>
                  <a:pt x="1998013" y="2038655"/>
                </a:lnTo>
                <a:lnTo>
                  <a:pt x="1780800" y="3053340"/>
                </a:lnTo>
                <a:lnTo>
                  <a:pt x="1788718" y="2957280"/>
                </a:lnTo>
                <a:cubicBezTo>
                  <a:pt x="1788718" y="2772770"/>
                  <a:pt x="1718674" y="2617304"/>
                  <a:pt x="1578583" y="2490881"/>
                </a:cubicBezTo>
                <a:cubicBezTo>
                  <a:pt x="1438492" y="2364458"/>
                  <a:pt x="1236898" y="2299537"/>
                  <a:pt x="973801" y="2296120"/>
                </a:cubicBezTo>
                <a:lnTo>
                  <a:pt x="973801" y="1634961"/>
                </a:lnTo>
                <a:cubicBezTo>
                  <a:pt x="1134393" y="1617877"/>
                  <a:pt x="1254836" y="1587979"/>
                  <a:pt x="1335132" y="1545269"/>
                </a:cubicBezTo>
                <a:cubicBezTo>
                  <a:pt x="1415428" y="1502558"/>
                  <a:pt x="1477786" y="1442763"/>
                  <a:pt x="1522205" y="1365884"/>
                </a:cubicBezTo>
                <a:cubicBezTo>
                  <a:pt x="1566624" y="1289005"/>
                  <a:pt x="1588833" y="1209563"/>
                  <a:pt x="1588833" y="1127559"/>
                </a:cubicBezTo>
                <a:cubicBezTo>
                  <a:pt x="1588833" y="1018220"/>
                  <a:pt x="1555519" y="925965"/>
                  <a:pt x="1488891" y="850795"/>
                </a:cubicBezTo>
                <a:cubicBezTo>
                  <a:pt x="1422262" y="775624"/>
                  <a:pt x="1332570" y="738039"/>
                  <a:pt x="1219814" y="738039"/>
                </a:cubicBezTo>
                <a:cubicBezTo>
                  <a:pt x="1124142" y="738039"/>
                  <a:pt x="1037013" y="772207"/>
                  <a:pt x="958425" y="840544"/>
                </a:cubicBezTo>
                <a:cubicBezTo>
                  <a:pt x="879837" y="908881"/>
                  <a:pt x="825168" y="996011"/>
                  <a:pt x="794417" y="1101933"/>
                </a:cubicBezTo>
                <a:lnTo>
                  <a:pt x="143507" y="1101933"/>
                </a:lnTo>
                <a:cubicBezTo>
                  <a:pt x="177676" y="804667"/>
                  <a:pt x="271639" y="563780"/>
                  <a:pt x="425397" y="379270"/>
                </a:cubicBezTo>
                <a:cubicBezTo>
                  <a:pt x="644075" y="126423"/>
                  <a:pt x="917423" y="0"/>
                  <a:pt x="1245440" y="0"/>
                </a:cubicBezTo>
                <a:cubicBezTo>
                  <a:pt x="1318048" y="0"/>
                  <a:pt x="1387773" y="6620"/>
                  <a:pt x="1454615" y="19861"/>
                </a:cubicBezTo>
                <a:close/>
              </a:path>
            </a:pathLst>
          </a:custGeom>
          <a:solidFill>
            <a:srgbClr val="3CB5B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8000" dirty="0">
              <a:solidFill>
                <a:srgbClr val="3CB5B5"/>
              </a:solidFill>
              <a:latin typeface="汉真广标" panose="02010609000101010101" pitchFamily="49" charset="-122"/>
              <a:ea typeface="汉真广标" panose="0201060900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l="86798" t="22423" r="1999" b="9931"/>
          <a:stretch/>
        </p:blipFill>
        <p:spPr>
          <a:xfrm flipH="1">
            <a:off x="4304327" y="1219300"/>
            <a:ext cx="289561" cy="530352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6608623-3C77-5D49-EFF4-750EF7949FE9}"/>
              </a:ext>
            </a:extLst>
          </p:cNvPr>
          <p:cNvSpPr txBox="1"/>
          <p:nvPr/>
        </p:nvSpPr>
        <p:spPr>
          <a:xfrm>
            <a:off x="6402805" y="3557469"/>
            <a:ext cx="3817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</a:p>
        </p:txBody>
      </p:sp>
    </p:spTree>
    <p:extLst>
      <p:ext uri="{BB962C8B-B14F-4D97-AF65-F5344CB8AC3E}">
        <p14:creationId xmlns:p14="http://schemas.microsoft.com/office/powerpoint/2010/main" val="291942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556</Words>
  <Application>Microsoft Office PowerPoint</Application>
  <PresentationFormat>宽屏</PresentationFormat>
  <Paragraphs>147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汉真广标</vt:lpstr>
      <vt:lpstr>Microsoft YaHei Light</vt:lpstr>
      <vt:lpstr>黑体</vt:lpstr>
      <vt:lpstr>Calibri Light</vt:lpstr>
      <vt:lpstr>Calibri</vt:lpstr>
      <vt:lpstr>方正粗黑宋简体</vt:lpstr>
      <vt:lpstr>Arial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2900034525@qq.com</cp:lastModifiedBy>
  <cp:revision>18</cp:revision>
  <dcterms:created xsi:type="dcterms:W3CDTF">2016-04-03T06:39:35Z</dcterms:created>
  <dcterms:modified xsi:type="dcterms:W3CDTF">2023-02-12T14:47:55Z</dcterms:modified>
</cp:coreProperties>
</file>